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300" r:id="rId2"/>
    <p:sldId id="301" r:id="rId3"/>
    <p:sldId id="302" r:id="rId4"/>
    <p:sldId id="303" r:id="rId5"/>
    <p:sldId id="304" r:id="rId6"/>
    <p:sldId id="305" r:id="rId7"/>
    <p:sldId id="307" r:id="rId8"/>
    <p:sldId id="306" r:id="rId9"/>
    <p:sldId id="332" r:id="rId10"/>
    <p:sldId id="308" r:id="rId11"/>
    <p:sldId id="309" r:id="rId12"/>
    <p:sldId id="310" r:id="rId13"/>
    <p:sldId id="311" r:id="rId14"/>
    <p:sldId id="312" r:id="rId15"/>
    <p:sldId id="313" r:id="rId16"/>
    <p:sldId id="329" r:id="rId17"/>
    <p:sldId id="315" r:id="rId18"/>
    <p:sldId id="316" r:id="rId19"/>
    <p:sldId id="330" r:id="rId20"/>
    <p:sldId id="317" r:id="rId21"/>
    <p:sldId id="331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/>
    <p:restoredTop sz="94617"/>
  </p:normalViewPr>
  <p:slideViewPr>
    <p:cSldViewPr snapToGrid="0" snapToObjects="1">
      <p:cViewPr>
        <p:scale>
          <a:sx n="95" d="100"/>
          <a:sy n="95" d="100"/>
        </p:scale>
        <p:origin x="14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4D06-C70C-BF47-9B58-84F80C18DB20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022A1-27BD-3D4E-8CE4-990302913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87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66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39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7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84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6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6/4/19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41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39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6/4/19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7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65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47FBC-8CBD-8D46-9935-15C782AB30E0}" type="datetimeFigureOut">
              <a:rPr lang="en-US" smtClean="0"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8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ugiproject/tsugi" TargetMode="External"/><Relationship Id="rId4" Type="http://schemas.openxmlformats.org/officeDocument/2006/relationships/hyperlink" Target="https://github.com/tsugiproject/tsugi-php" TargetMode="External"/><Relationship Id="rId5" Type="http://schemas.openxmlformats.org/officeDocument/2006/relationships/hyperlink" Target="https://github.com/tsugiproject/tsugi-static" TargetMode="External"/><Relationship Id="rId6" Type="http://schemas.openxmlformats.org/officeDocument/2006/relationships/hyperlink" Target="https://github.com/csev/py4e" TargetMode="External"/><Relationship Id="rId7" Type="http://schemas.openxmlformats.org/officeDocument/2006/relationships/hyperlink" Target="https://github.com/csev/wa4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sugiproject/tsugi-org)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ugicontrib/tsugi-java" TargetMode="External"/><Relationship Id="rId4" Type="http://schemas.openxmlformats.org/officeDocument/2006/relationships/hyperlink" Target="https://github.com/tsugicontrib/tsugi-node" TargetMode="External"/><Relationship Id="rId5" Type="http://schemas.openxmlformats.org/officeDocument/2006/relationships/hyperlink" Target="https://github.com/tsugicontrib/pytsugi" TargetMode="External"/><Relationship Id="rId6" Type="http://schemas.openxmlformats.org/officeDocument/2006/relationships/hyperlink" Target="https://github.com/tsugiproject/tsugi-util" TargetMode="External"/><Relationship Id="rId7" Type="http://schemas.openxmlformats.org/officeDocument/2006/relationships/hyperlink" Target="https://github.com/tsugiproject/tsugi-node-lti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sugiproject/django-tsugi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1.sakaicloud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jpe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jpe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jpe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anywhere.com/" TargetMode="External"/><Relationship Id="rId4" Type="http://schemas.openxmlformats.org/officeDocument/2006/relationships/hyperlink" Target="https://github.com/tsugiproject/djtest" TargetMode="External"/><Relationship Id="rId5" Type="http://schemas.openxmlformats.org/officeDocument/2006/relationships/hyperlink" Target="https://dev1.sakaicloud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sugi.org/django.tx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sugiproject/djtes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Tsugi</a:t>
            </a:r>
            <a:r>
              <a:rPr lang="en-US" dirty="0"/>
              <a:t> At Five Years </a:t>
            </a:r>
            <a:r>
              <a:rPr lang="en-US" dirty="0" smtClean="0"/>
              <a:t>Old</a:t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dirty="0"/>
              <a:t>Update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Dr. Charles Russell Severance</a:t>
            </a:r>
          </a:p>
          <a:p>
            <a:r>
              <a:rPr lang="en-US" dirty="0" smtClean="0"/>
              <a:t>Clinical Professor, University of Michigan School of Information</a:t>
            </a:r>
          </a:p>
          <a:p>
            <a:endParaRPr lang="en-US" dirty="0"/>
          </a:p>
          <a:p>
            <a:r>
              <a:rPr lang="en-US" dirty="0" err="1" smtClean="0"/>
              <a:t>www.tsugi.org</a:t>
            </a:r>
            <a:r>
              <a:rPr lang="en-US" dirty="0" smtClean="0"/>
              <a:t>/</a:t>
            </a:r>
            <a:r>
              <a:rPr lang="en-US" dirty="0" err="1" smtClean="0"/>
              <a:t>django_sakai.txt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319847" y="556103"/>
            <a:ext cx="2403230" cy="552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23690" y="556104"/>
            <a:ext cx="2752969" cy="552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strike="sngStrike" dirty="0" smtClean="0"/>
              <a:t>LTI 2.0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1" y="2409091"/>
            <a:ext cx="3451695" cy="907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4" y="912138"/>
            <a:ext cx="3450492" cy="914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62" y="912138"/>
            <a:ext cx="1701800" cy="685800"/>
          </a:xfrm>
          <a:prstGeom prst="rect">
            <a:avLst/>
          </a:prstGeom>
        </p:spPr>
      </p:pic>
      <p:pic>
        <p:nvPicPr>
          <p:cNvPr id="1026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291" y="687395"/>
            <a:ext cx="1081752" cy="67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4" y="4436832"/>
            <a:ext cx="3450492" cy="11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5" idx="3"/>
          </p:cNvCxnSpPr>
          <p:nvPr/>
        </p:nvCxnSpPr>
        <p:spPr>
          <a:xfrm flipH="1" flipV="1">
            <a:off x="3833446" y="2862989"/>
            <a:ext cx="1090244" cy="4539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833446" y="3316889"/>
            <a:ext cx="1090244" cy="170362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  <a:endCxn id="6" idx="3"/>
          </p:cNvCxnSpPr>
          <p:nvPr/>
        </p:nvCxnSpPr>
        <p:spPr>
          <a:xfrm flipH="1" flipV="1">
            <a:off x="3833446" y="1369244"/>
            <a:ext cx="1090244" cy="194764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8051067" y="3018506"/>
            <a:ext cx="894372" cy="59676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10" idx="1"/>
          </p:cNvCxnSpPr>
          <p:nvPr/>
        </p:nvCxnSpPr>
        <p:spPr>
          <a:xfrm flipV="1">
            <a:off x="7676659" y="3316888"/>
            <a:ext cx="1643188" cy="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48075" y="3773950"/>
            <a:ext cx="1300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Tsugi</a:t>
            </a:r>
            <a:endParaRPr lang="en-US" dirty="0" smtClean="0"/>
          </a:p>
          <a:p>
            <a:pPr algn="ctr"/>
            <a:r>
              <a:rPr lang="en-US" dirty="0" smtClean="0"/>
              <a:t>JWT Launch</a:t>
            </a:r>
          </a:p>
          <a:p>
            <a:pPr algn="ctr"/>
            <a:r>
              <a:rPr lang="en-US" dirty="0" smtClean="0"/>
              <a:t>RPC API</a:t>
            </a:r>
            <a:endParaRPr lang="en-US" dirty="0"/>
          </a:p>
        </p:txBody>
      </p:sp>
      <p:pic>
        <p:nvPicPr>
          <p:cNvPr id="9" name="Picture 4" descr="mage result for nodej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237" y="2048106"/>
            <a:ext cx="1268780" cy="12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java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997" y="3615267"/>
            <a:ext cx="1541260" cy="94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scala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562" y="4860659"/>
            <a:ext cx="1776372" cy="72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23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of </a:t>
            </a:r>
            <a:r>
              <a:rPr lang="en-US" dirty="0" err="1" smtClean="0"/>
              <a:t>Tsugi</a:t>
            </a:r>
            <a:r>
              <a:rPr lang="en-US" dirty="0" smtClean="0"/>
              <a:t>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Site -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github.com/tsugiproject/tsugi-org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UI 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github.com/tsugiproject/tsugi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PHP Library -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github.com/tsugiproject/tsugi-php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Static Assets -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github.com/tsugiproject/tsugi-static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Koseu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LMS / Learning Object Repository</a:t>
            </a:r>
          </a:p>
          <a:p>
            <a:pPr lvl="1"/>
            <a:r>
              <a:rPr lang="en-US" dirty="0" smtClean="0"/>
              <a:t>Python for Everybody - </a:t>
            </a:r>
            <a:r>
              <a:rPr lang="en-US" dirty="0" smtClean="0">
                <a:hlinkClick r:id="rId6"/>
              </a:rPr>
              <a:t>https://github.com/csev/py4e</a:t>
            </a:r>
            <a:endParaRPr lang="en-US" dirty="0" smtClean="0"/>
          </a:p>
          <a:p>
            <a:pPr lvl="1"/>
            <a:r>
              <a:rPr lang="en-US" dirty="0" smtClean="0"/>
              <a:t>Web Applications </a:t>
            </a:r>
            <a:r>
              <a:rPr lang="en-US" dirty="0"/>
              <a:t>for Everybody - </a:t>
            </a:r>
            <a:r>
              <a:rPr lang="en-US" dirty="0" smtClean="0"/>
              <a:t>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://github.com/csev/wa4e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9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" b="10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Tsugi Servers – status.tsugi.org</a:t>
            </a:r>
          </a:p>
        </p:txBody>
      </p:sp>
    </p:spTree>
    <p:extLst>
      <p:ext uri="{BB962C8B-B14F-4D97-AF65-F5344CB8AC3E}">
        <p14:creationId xmlns:p14="http://schemas.microsoft.com/office/powerpoint/2010/main" val="123627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Deprecated and New in 2019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New / Emergent</a:t>
            </a:r>
          </a:p>
          <a:p>
            <a:pPr lvl="1"/>
            <a:r>
              <a:rPr lang="en-US" dirty="0">
                <a:hlinkClick r:id="rId2"/>
              </a:rPr>
              <a:t>https://github.com/tsugiproject/django-tsugi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Deprecated - High level </a:t>
            </a:r>
            <a:r>
              <a:rPr lang="en-US" dirty="0" err="1" smtClean="0"/>
              <a:t>Tsugi</a:t>
            </a:r>
            <a:r>
              <a:rPr lang="en-US" dirty="0" smtClean="0"/>
              <a:t> libraries:</a:t>
            </a:r>
            <a:endParaRPr lang="en-US" dirty="0" smtClean="0">
              <a:hlinkClick r:id="rId3"/>
            </a:endParaRP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github.com/tsugicontrib/tsugi-java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github.com/tsugicontrib/tsugi-node</a:t>
            </a:r>
            <a:endParaRPr lang="en-US" dirty="0" smtClean="0"/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github.com/tsugicontrib/pytsugi</a:t>
            </a:r>
            <a:r>
              <a:rPr lang="en-US" dirty="0" smtClean="0"/>
              <a:t> (may be reincarnated)</a:t>
            </a:r>
          </a:p>
          <a:p>
            <a:endParaRPr lang="en-US" dirty="0"/>
          </a:p>
          <a:p>
            <a:r>
              <a:rPr lang="en-US" dirty="0" smtClean="0"/>
              <a:t>Not deprecated </a:t>
            </a:r>
            <a:r>
              <a:rPr lang="mr-IN" dirty="0" smtClean="0"/>
              <a:t>–</a:t>
            </a:r>
            <a:r>
              <a:rPr lang="en-US" dirty="0" smtClean="0"/>
              <a:t> low level standards libraries</a:t>
            </a:r>
          </a:p>
          <a:p>
            <a:pPr lvl="1"/>
            <a:r>
              <a:rPr lang="en-US" dirty="0">
                <a:hlinkClick r:id="rId6"/>
              </a:rPr>
              <a:t>https://github.com/tsugiproject/tsugi-util</a:t>
            </a:r>
            <a:r>
              <a:rPr lang="en-US" dirty="0"/>
              <a:t>  (Java </a:t>
            </a:r>
            <a:r>
              <a:rPr lang="mr-IN" dirty="0"/>
              <a:t>–</a:t>
            </a:r>
            <a:r>
              <a:rPr lang="en-US" dirty="0"/>
              <a:t> Updated to LTI </a:t>
            </a:r>
            <a:r>
              <a:rPr lang="en-US" dirty="0" smtClean="0"/>
              <a:t>Advantage)</a:t>
            </a:r>
            <a:endParaRPr lang="en-US" dirty="0" smtClean="0">
              <a:hlinkClick r:id="rId7"/>
            </a:endParaRPr>
          </a:p>
          <a:p>
            <a:pPr lvl="1"/>
            <a:r>
              <a:rPr lang="en-US" dirty="0" smtClean="0">
                <a:hlinkClick r:id="rId7"/>
              </a:rPr>
              <a:t>https://github.com/tsugiproject/tsugi-node-lti</a:t>
            </a:r>
            <a:r>
              <a:rPr lang="en-US" dirty="0" smtClean="0"/>
              <a:t> (No plans for LTI Advantage)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Advantage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3015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Rich scope:</a:t>
            </a:r>
          </a:p>
          <a:p>
            <a:pPr lvl="1"/>
            <a:r>
              <a:rPr lang="en-US" dirty="0" smtClean="0"/>
              <a:t>Launch, Install, Membership, Gradebook</a:t>
            </a:r>
          </a:p>
          <a:p>
            <a:r>
              <a:rPr lang="en-US" dirty="0" smtClean="0"/>
              <a:t>OAuth 2.0 / Java Web Tokens</a:t>
            </a:r>
          </a:p>
          <a:p>
            <a:r>
              <a:rPr lang="en-US" dirty="0" smtClean="0"/>
              <a:t>Rapid Uptake:</a:t>
            </a:r>
          </a:p>
          <a:p>
            <a:pPr lvl="1"/>
            <a:r>
              <a:rPr lang="en-US" dirty="0" smtClean="0"/>
              <a:t>Sakai, Canvas, Blackboard, Moodle</a:t>
            </a:r>
          </a:p>
          <a:p>
            <a:pPr lvl="1"/>
            <a:r>
              <a:rPr lang="en-US" dirty="0" err="1" smtClean="0"/>
              <a:t>Tsugi</a:t>
            </a:r>
            <a:r>
              <a:rPr lang="en-US" dirty="0" smtClean="0"/>
              <a:t>, Cengage, </a:t>
            </a:r>
            <a:r>
              <a:rPr lang="en-US" dirty="0" err="1" smtClean="0"/>
              <a:t>Turnitin</a:t>
            </a:r>
            <a:r>
              <a:rPr lang="en-US" dirty="0" smtClean="0"/>
              <a:t>, </a:t>
            </a:r>
            <a:r>
              <a:rPr lang="en-US" dirty="0" err="1" smtClean="0"/>
              <a:t>VitalSource</a:t>
            </a:r>
            <a:r>
              <a:rPr lang="en-US" dirty="0" smtClean="0"/>
              <a:t>, McGraw-Hill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This will be disruptive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217" y="319088"/>
            <a:ext cx="4393406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7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1" y="95250"/>
            <a:ext cx="7480300" cy="6210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681" y="95250"/>
            <a:ext cx="7505700" cy="657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0" y="-6350"/>
            <a:ext cx="76327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9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50131" y="1897510"/>
            <a:ext cx="565639" cy="3830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 smtClean="0"/>
              <a:t>o</a:t>
            </a:r>
          </a:p>
          <a:p>
            <a:pPr algn="ctr"/>
            <a:r>
              <a:rPr lang="en-US" sz="2000" dirty="0" smtClean="0"/>
              <a:t>u</a:t>
            </a:r>
          </a:p>
          <a:p>
            <a:pPr algn="ctr"/>
            <a:r>
              <a:rPr lang="en-US" sz="2000" dirty="0" smtClean="0"/>
              <a:t>d</a:t>
            </a:r>
          </a:p>
          <a:p>
            <a:pPr algn="ctr"/>
            <a:r>
              <a:rPr lang="en-US" sz="2000" dirty="0" smtClean="0"/>
              <a:t>f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 smtClean="0"/>
              <a:t>a</a:t>
            </a:r>
          </a:p>
          <a:p>
            <a:pPr algn="ctr"/>
            <a:r>
              <a:rPr lang="en-US" sz="2000" dirty="0" smtClean="0"/>
              <a:t>r</a:t>
            </a:r>
          </a:p>
          <a:p>
            <a:pPr algn="ctr"/>
            <a:r>
              <a:rPr lang="en-US" sz="2000" dirty="0"/>
              <a:t>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817508" y="1897508"/>
            <a:ext cx="8276186" cy="3830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smtClean="0"/>
              <a:t>Amazon</a:t>
            </a:r>
            <a:endParaRPr lang="en-US" sz="2000"/>
          </a:p>
        </p:txBody>
      </p:sp>
      <p:sp>
        <p:nvSpPr>
          <p:cNvPr id="6" name="Rectangle 5"/>
          <p:cNvSpPr/>
          <p:nvPr/>
        </p:nvSpPr>
        <p:spPr>
          <a:xfrm>
            <a:off x="4307622" y="3294527"/>
            <a:ext cx="1412506" cy="18457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NginX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6325460" y="3391281"/>
            <a:ext cx="1309901" cy="4837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6325460" y="3971803"/>
            <a:ext cx="1309901" cy="4837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6310444" y="4679200"/>
            <a:ext cx="1309901" cy="4837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791865" y="4336490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000" smtClean="0">
                <a:solidFill>
                  <a:schemeClr val="bg1"/>
                </a:solidFill>
              </a:rPr>
              <a:t>…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149571" y="4603793"/>
            <a:ext cx="1461235" cy="5456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ElastiCache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9149571" y="3371182"/>
            <a:ext cx="1461235" cy="5456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Aurora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9149571" y="3987487"/>
            <a:ext cx="1461235" cy="5456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EFS</a:t>
            </a:r>
            <a:endParaRPr lang="en-US" sz="2000" dirty="0"/>
          </a:p>
        </p:txBody>
      </p:sp>
      <p:sp>
        <p:nvSpPr>
          <p:cNvPr id="24" name="Left-Right Arrow 23"/>
          <p:cNvSpPr/>
          <p:nvPr/>
        </p:nvSpPr>
        <p:spPr>
          <a:xfrm>
            <a:off x="7977722" y="4209396"/>
            <a:ext cx="729375" cy="525048"/>
          </a:xfrm>
          <a:prstGeom prst="leftRightArrow">
            <a:avLst>
              <a:gd name="adj1" fmla="val 42472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24"/>
          <p:cNvSpPr/>
          <p:nvPr/>
        </p:nvSpPr>
        <p:spPr>
          <a:xfrm>
            <a:off x="3278985" y="2487554"/>
            <a:ext cx="468092" cy="26527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</a:t>
            </a:r>
          </a:p>
          <a:p>
            <a:pPr algn="ctr"/>
            <a:r>
              <a:rPr lang="en-US" sz="2000" dirty="0" smtClean="0"/>
              <a:t>I</a:t>
            </a:r>
          </a:p>
          <a:p>
            <a:pPr algn="ctr"/>
            <a:r>
              <a:rPr lang="en-US" sz="2000" dirty="0" smtClean="0"/>
              <a:t>r</a:t>
            </a:r>
          </a:p>
          <a:p>
            <a:pPr algn="ctr"/>
            <a:r>
              <a:rPr lang="en-US" sz="2000" dirty="0" smtClean="0"/>
              <a:t>e</a:t>
            </a:r>
          </a:p>
          <a:p>
            <a:pPr algn="ctr"/>
            <a:r>
              <a:rPr lang="en-US" sz="2000" dirty="0" smtClean="0"/>
              <a:t>w</a:t>
            </a:r>
          </a:p>
          <a:p>
            <a:pPr algn="ctr"/>
            <a:r>
              <a:rPr lang="en-US" sz="2000" dirty="0" smtClean="0"/>
              <a:t>a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/>
              <a:t>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83258" y="2487554"/>
            <a:ext cx="4254051" cy="5456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Terraform / </a:t>
            </a:r>
            <a:r>
              <a:rPr lang="en-US" sz="2000" dirty="0" err="1" smtClean="0"/>
              <a:t>Ansible</a:t>
            </a:r>
            <a:r>
              <a:rPr lang="en-US" sz="2000" dirty="0" smtClean="0"/>
              <a:t> / Consul / Vault</a:t>
            </a:r>
            <a:endParaRPr lang="en-US" sz="2000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in AWS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440" y="6156280"/>
            <a:ext cx="1772507" cy="4659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93" y="6160893"/>
            <a:ext cx="2306515" cy="4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8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Servers for LTI Advantage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End point for LTI Advantage Interoperability Testing</a:t>
            </a:r>
          </a:p>
          <a:p>
            <a:r>
              <a:rPr lang="en-US" dirty="0" smtClean="0"/>
              <a:t>Facilitate Django </a:t>
            </a:r>
            <a:r>
              <a:rPr lang="en-US" dirty="0" err="1" smtClean="0"/>
              <a:t>Tsugi</a:t>
            </a:r>
            <a:r>
              <a:rPr lang="en-US" dirty="0" smtClean="0"/>
              <a:t> demos at Summer LMS conferences</a:t>
            </a:r>
          </a:p>
          <a:p>
            <a:endParaRPr lang="en-US" dirty="0"/>
          </a:p>
          <a:p>
            <a:r>
              <a:rPr lang="en-US" dirty="0" smtClean="0"/>
              <a:t>Also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https://dev1.sakaicloud.com/</a:t>
            </a:r>
            <a:r>
              <a:rPr lang="en-US" dirty="0" smtClean="0"/>
              <a:t> for tool vendors to test/demo their LTI Advantage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9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319847" y="1627094"/>
            <a:ext cx="2403230" cy="4450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Legacy LTI 1.1</a:t>
            </a:r>
          </a:p>
          <a:p>
            <a:pPr algn="ctr"/>
            <a:r>
              <a:rPr lang="en-US" sz="2400" dirty="0" smtClean="0"/>
              <a:t>Tool that</a:t>
            </a:r>
          </a:p>
          <a:p>
            <a:pPr algn="ctr"/>
            <a:r>
              <a:rPr lang="en-US" sz="2400" dirty="0" smtClean="0"/>
              <a:t>does not want</a:t>
            </a:r>
          </a:p>
          <a:p>
            <a:pPr algn="ctr"/>
            <a:r>
              <a:rPr lang="en-US" sz="2400" dirty="0" smtClean="0"/>
              <a:t>to implement</a:t>
            </a:r>
          </a:p>
          <a:p>
            <a:pPr algn="ctr"/>
            <a:r>
              <a:rPr lang="en-US" sz="2400" dirty="0" smtClean="0"/>
              <a:t>LTI Advantage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923690" y="1627094"/>
            <a:ext cx="2752969" cy="4450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strike="sngStrike" dirty="0" smtClean="0"/>
              <a:t>LTI 2.0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1" y="2409091"/>
            <a:ext cx="3451695" cy="907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4" y="912138"/>
            <a:ext cx="3450492" cy="914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28" y="5373544"/>
            <a:ext cx="2306515" cy="461303"/>
          </a:xfrm>
          <a:prstGeom prst="rect">
            <a:avLst/>
          </a:prstGeom>
        </p:spPr>
      </p:pic>
      <p:pic>
        <p:nvPicPr>
          <p:cNvPr id="1026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291" y="1891323"/>
            <a:ext cx="1081752" cy="67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4" y="4436832"/>
            <a:ext cx="3450492" cy="11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5" idx="3"/>
          </p:cNvCxnSpPr>
          <p:nvPr/>
        </p:nvCxnSpPr>
        <p:spPr>
          <a:xfrm flipH="1" flipV="1">
            <a:off x="3833446" y="2862989"/>
            <a:ext cx="1090244" cy="98939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833446" y="3852384"/>
            <a:ext cx="1090244" cy="11681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  <a:endCxn id="6" idx="3"/>
          </p:cNvCxnSpPr>
          <p:nvPr/>
        </p:nvCxnSpPr>
        <p:spPr>
          <a:xfrm flipH="1" flipV="1">
            <a:off x="3833446" y="1369244"/>
            <a:ext cx="1090244" cy="248314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8051067" y="3556386"/>
            <a:ext cx="894372" cy="59676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10" idx="1"/>
          </p:cNvCxnSpPr>
          <p:nvPr/>
        </p:nvCxnSpPr>
        <p:spPr>
          <a:xfrm flipV="1">
            <a:off x="7676659" y="3852383"/>
            <a:ext cx="1643188" cy="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43687" y="4311830"/>
            <a:ext cx="1309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LTI 1.1</a:t>
            </a:r>
          </a:p>
          <a:p>
            <a:pPr algn="ctr"/>
            <a:r>
              <a:rPr lang="en-US" dirty="0" smtClean="0"/>
              <a:t>Launch</a:t>
            </a:r>
          </a:p>
          <a:p>
            <a:pPr algn="ctr"/>
            <a:r>
              <a:rPr lang="en-US" dirty="0" smtClean="0"/>
              <a:t>LTI 1.1 Basic</a:t>
            </a:r>
          </a:p>
          <a:p>
            <a:pPr algn="ctr"/>
            <a:r>
              <a:rPr lang="en-US" dirty="0" smtClean="0"/>
              <a:t> Outcome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206"/>
          </a:xfrm>
        </p:spPr>
        <p:txBody>
          <a:bodyPr/>
          <a:lstStyle/>
          <a:p>
            <a:pPr algn="r"/>
            <a:r>
              <a:rPr lang="en-US" b="1" dirty="0" smtClean="0"/>
              <a:t>LTI 1.x Proxy Use Case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9699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1326332"/>
            <a:ext cx="2752969" cy="3232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strike="sngStrike" dirty="0" smtClean="0"/>
              <a:t>LTI 2.0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206"/>
          </a:xfrm>
        </p:spPr>
        <p:txBody>
          <a:bodyPr/>
          <a:lstStyle/>
          <a:p>
            <a:pPr algn="r"/>
            <a:r>
              <a:rPr lang="en-US" b="1" dirty="0" err="1" smtClean="0"/>
              <a:t>Tsugi</a:t>
            </a:r>
            <a:r>
              <a:rPr lang="en-US" b="1" dirty="0" smtClean="0"/>
              <a:t> Caliper LRS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5818553" y="1326331"/>
            <a:ext cx="2752969" cy="323222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Analytics</a:t>
            </a:r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20" name="Can 19"/>
          <p:cNvSpPr/>
          <p:nvPr/>
        </p:nvSpPr>
        <p:spPr>
          <a:xfrm>
            <a:off x="6159613" y="5161221"/>
            <a:ext cx="2070847" cy="16967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Postgres</a:t>
            </a:r>
            <a:endParaRPr lang="en-US" dirty="0"/>
          </a:p>
        </p:txBody>
      </p:sp>
      <p:sp>
        <p:nvSpPr>
          <p:cNvPr id="23" name="Can 22"/>
          <p:cNvSpPr/>
          <p:nvPr/>
        </p:nvSpPr>
        <p:spPr>
          <a:xfrm>
            <a:off x="1169896" y="5081360"/>
            <a:ext cx="2070847" cy="16967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MySQL</a:t>
            </a:r>
            <a:endParaRPr lang="en-US" dirty="0"/>
          </a:p>
        </p:txBody>
      </p:sp>
      <p:cxnSp>
        <p:nvCxnSpPr>
          <p:cNvPr id="24" name="Straight Connector 23"/>
          <p:cNvCxnSpPr>
            <a:stCxn id="23" idx="1"/>
            <a:endCxn id="4" idx="2"/>
          </p:cNvCxnSpPr>
          <p:nvPr/>
        </p:nvCxnSpPr>
        <p:spPr>
          <a:xfrm flipV="1">
            <a:off x="2205320" y="4558553"/>
            <a:ext cx="9365" cy="52280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405553" y="2776729"/>
            <a:ext cx="1" cy="60266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/>
          <p:cNvSpPr/>
          <p:nvPr/>
        </p:nvSpPr>
        <p:spPr>
          <a:xfrm>
            <a:off x="4257674" y="1715597"/>
            <a:ext cx="894372" cy="59676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517785" y="1920861"/>
            <a:ext cx="2300767" cy="186234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610452" y="3540762"/>
            <a:ext cx="13308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Caliper Data</a:t>
            </a:r>
          </a:p>
          <a:p>
            <a:pPr algn="ctr"/>
            <a:r>
              <a:rPr lang="en-US" dirty="0" smtClean="0"/>
              <a:t>LTI Launch</a:t>
            </a:r>
          </a:p>
          <a:p>
            <a:pPr algn="ctr"/>
            <a:r>
              <a:rPr lang="en-US" dirty="0" smtClean="0"/>
              <a:t>LTI 1.1 Basic</a:t>
            </a:r>
          </a:p>
          <a:p>
            <a:pPr algn="ctr"/>
            <a:r>
              <a:rPr lang="en-US" dirty="0" smtClean="0"/>
              <a:t> Outcome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022238" y="2335367"/>
            <a:ext cx="13652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Caliper </a:t>
            </a:r>
            <a:r>
              <a:rPr lang="en-US" dirty="0" smtClean="0"/>
              <a:t>Data</a:t>
            </a:r>
          </a:p>
          <a:p>
            <a:pPr algn="ctr"/>
            <a:r>
              <a:rPr lang="en-US" dirty="0" smtClean="0"/>
              <a:t>LTI Launches</a:t>
            </a:r>
            <a:endParaRPr lang="en-US" dirty="0"/>
          </a:p>
        </p:txBody>
      </p:sp>
      <p:cxnSp>
        <p:nvCxnSpPr>
          <p:cNvPr id="34" name="Straight Connector 33"/>
          <p:cNvCxnSpPr>
            <a:stCxn id="20" idx="1"/>
            <a:endCxn id="16" idx="2"/>
          </p:cNvCxnSpPr>
          <p:nvPr/>
        </p:nvCxnSpPr>
        <p:spPr>
          <a:xfrm flipV="1">
            <a:off x="7195037" y="4558552"/>
            <a:ext cx="1" cy="60266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405553" y="4042033"/>
            <a:ext cx="1" cy="60266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loud 37"/>
          <p:cNvSpPr/>
          <p:nvPr/>
        </p:nvSpPr>
        <p:spPr>
          <a:xfrm>
            <a:off x="4257674" y="3196053"/>
            <a:ext cx="894372" cy="59676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57241" y="3379398"/>
            <a:ext cx="2296260" cy="198264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987294" y="3815823"/>
            <a:ext cx="1435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Web Services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754" y="1488921"/>
            <a:ext cx="1701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5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Tsugi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Learning Application Development Framework</a:t>
            </a:r>
          </a:p>
          <a:p>
            <a:r>
              <a:rPr lang="en-US" dirty="0" smtClean="0"/>
              <a:t>Learning App Store</a:t>
            </a:r>
          </a:p>
          <a:p>
            <a:r>
              <a:rPr lang="en-US" dirty="0" smtClean="0"/>
              <a:t>Standards Compliance / LMS Integration Libraries</a:t>
            </a:r>
          </a:p>
          <a:p>
            <a:r>
              <a:rPr lang="en-US" smtClean="0"/>
              <a:t>Hosted services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Koseu</a:t>
            </a:r>
            <a:endParaRPr lang="en-US" dirty="0" smtClean="0"/>
          </a:p>
          <a:p>
            <a:pPr lvl="1"/>
            <a:r>
              <a:rPr lang="en-US" dirty="0" smtClean="0"/>
              <a:t>Learning Object Repository</a:t>
            </a:r>
          </a:p>
          <a:p>
            <a:pPr lvl="1"/>
            <a:r>
              <a:rPr lang="en-US" dirty="0" smtClean="0"/>
              <a:t>MOOC Hosting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4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Taking Stock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PHP approaching a 1.0 release</a:t>
            </a:r>
          </a:p>
          <a:p>
            <a:pPr lvl="1"/>
            <a:r>
              <a:rPr lang="en-US" dirty="0" smtClean="0"/>
              <a:t>Remove LTI 2.0 support</a:t>
            </a:r>
          </a:p>
          <a:p>
            <a:pPr lvl="1"/>
            <a:r>
              <a:rPr lang="en-US" dirty="0" smtClean="0"/>
              <a:t>Improve Proxy(Django) / Middleware use cases</a:t>
            </a:r>
          </a:p>
          <a:p>
            <a:endParaRPr lang="en-US" dirty="0"/>
          </a:p>
          <a:p>
            <a:r>
              <a:rPr lang="en-US" dirty="0" err="1" smtClean="0"/>
              <a:t>Tsugi</a:t>
            </a:r>
            <a:r>
              <a:rPr lang="en-US" dirty="0" smtClean="0"/>
              <a:t> LRS / Caliper will be starting Summer 2019</a:t>
            </a:r>
          </a:p>
          <a:p>
            <a:pPr lvl="1"/>
            <a:endParaRPr lang="en-US" dirty="0"/>
          </a:p>
          <a:p>
            <a:r>
              <a:rPr lang="en-US" dirty="0" smtClean="0"/>
              <a:t>Solid / scalable commercial hosting</a:t>
            </a:r>
          </a:p>
          <a:p>
            <a:endParaRPr lang="en-US" dirty="0"/>
          </a:p>
          <a:p>
            <a:r>
              <a:rPr lang="en-US" dirty="0" smtClean="0"/>
              <a:t>This code is kind of like Apache 1.0 for Learning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5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Bit of Pivot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5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Everybody: Coursera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09346"/>
            <a:ext cx="117348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2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37" y="298937"/>
            <a:ext cx="8346831" cy="62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1" y="114574"/>
            <a:ext cx="9774703" cy="674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5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I were building an open source LMS today..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would be written in Python / Django</a:t>
            </a:r>
          </a:p>
          <a:p>
            <a:r>
              <a:rPr lang="en-US" dirty="0" smtClean="0"/>
              <a:t>It will use IMS LTI Advantage as its </a:t>
            </a:r>
            <a:r>
              <a:rPr lang="en-US" b="1" i="1" dirty="0" smtClean="0"/>
              <a:t>internal</a:t>
            </a:r>
            <a:r>
              <a:rPr lang="en-US" dirty="0" smtClean="0"/>
              <a:t> architecture</a:t>
            </a:r>
          </a:p>
          <a:p>
            <a:r>
              <a:rPr lang="en-US" dirty="0" smtClean="0"/>
              <a:t>APIs will be OAuth 2.0 / JWT based</a:t>
            </a:r>
          </a:p>
          <a:p>
            <a:r>
              <a:rPr lang="en-US" dirty="0" smtClean="0"/>
              <a:t>It will elegant and easy to understand / modify</a:t>
            </a:r>
          </a:p>
          <a:p>
            <a:r>
              <a:rPr lang="en-US" dirty="0" smtClean="0"/>
              <a:t>It would cover the entire scope of Canvas/Sakai and </a:t>
            </a:r>
            <a:r>
              <a:rPr lang="en-US" dirty="0" err="1" smtClean="0"/>
              <a:t>OpenEdX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one LMS for on-campus and online</a:t>
            </a:r>
          </a:p>
          <a:p>
            <a:r>
              <a:rPr lang="en-US" dirty="0" smtClean="0"/>
              <a:t>It would be an "App Store" </a:t>
            </a:r>
            <a:r>
              <a:rPr lang="mr-IN" dirty="0" smtClean="0"/>
              <a:t>–</a:t>
            </a:r>
            <a:r>
              <a:rPr lang="en-US" dirty="0" smtClean="0"/>
              <a:t> Every tool will be available as an "App"</a:t>
            </a:r>
          </a:p>
          <a:p>
            <a:r>
              <a:rPr lang="en-US" dirty="0" smtClean="0"/>
              <a:t>It will be a "Learning Object Repository" </a:t>
            </a:r>
            <a:r>
              <a:rPr lang="mr-IN" dirty="0" smtClean="0"/>
              <a:t>–</a:t>
            </a:r>
            <a:r>
              <a:rPr lang="en-US" dirty="0" smtClean="0"/>
              <a:t> All content will be exportable</a:t>
            </a:r>
          </a:p>
        </p:txBody>
      </p:sp>
    </p:spTree>
    <p:extLst>
      <p:ext uri="{BB962C8B-B14F-4D97-AF65-F5344CB8AC3E}">
        <p14:creationId xmlns:p14="http://schemas.microsoft.com/office/powerpoint/2010/main" val="76240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79576" y="552687"/>
            <a:ext cx="1964978" cy="552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1" y="2409091"/>
            <a:ext cx="3451695" cy="907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4" y="912138"/>
            <a:ext cx="3450492" cy="914212"/>
          </a:xfrm>
          <a:prstGeom prst="rect">
            <a:avLst/>
          </a:prstGeom>
        </p:spPr>
      </p:pic>
      <p:pic>
        <p:nvPicPr>
          <p:cNvPr id="1026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274" y="691346"/>
            <a:ext cx="1081752" cy="67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4" y="4436832"/>
            <a:ext cx="3450492" cy="11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5" idx="3"/>
          </p:cNvCxnSpPr>
          <p:nvPr/>
        </p:nvCxnSpPr>
        <p:spPr>
          <a:xfrm flipH="1" flipV="1">
            <a:off x="3833446" y="2862989"/>
            <a:ext cx="1046130" cy="45048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833446" y="3313472"/>
            <a:ext cx="1046130" cy="170704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  <a:endCxn id="6" idx="3"/>
          </p:cNvCxnSpPr>
          <p:nvPr/>
        </p:nvCxnSpPr>
        <p:spPr>
          <a:xfrm flipH="1" flipV="1">
            <a:off x="3833446" y="1369244"/>
            <a:ext cx="1046130" cy="1944228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844554" y="4807216"/>
            <a:ext cx="1964979" cy="12670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43" y="5097835"/>
            <a:ext cx="1701800" cy="685800"/>
          </a:xfrm>
          <a:prstGeom prst="rect">
            <a:avLst/>
          </a:prstGeom>
        </p:spPr>
      </p:pic>
      <p:sp>
        <p:nvSpPr>
          <p:cNvPr id="24" name="Can 23"/>
          <p:cNvSpPr/>
          <p:nvPr/>
        </p:nvSpPr>
        <p:spPr>
          <a:xfrm>
            <a:off x="9641542" y="2470214"/>
            <a:ext cx="2070847" cy="16967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MySQL</a:t>
            </a:r>
            <a:endParaRPr lang="en-US" dirty="0"/>
          </a:p>
        </p:txBody>
      </p:sp>
      <p:sp>
        <p:nvSpPr>
          <p:cNvPr id="25" name="Up Arrow 24"/>
          <p:cNvSpPr/>
          <p:nvPr/>
        </p:nvSpPr>
        <p:spPr>
          <a:xfrm>
            <a:off x="7544662" y="4436830"/>
            <a:ext cx="395827" cy="37038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4" idx="3"/>
            <a:endCxn id="24" idx="2"/>
          </p:cNvCxnSpPr>
          <p:nvPr/>
        </p:nvCxnSpPr>
        <p:spPr>
          <a:xfrm>
            <a:off x="6844554" y="3313472"/>
            <a:ext cx="2796988" cy="513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3"/>
            <a:endCxn id="24" idx="2"/>
          </p:cNvCxnSpPr>
          <p:nvPr/>
        </p:nvCxnSpPr>
        <p:spPr>
          <a:xfrm flipV="1">
            <a:off x="8809533" y="3318604"/>
            <a:ext cx="832009" cy="212213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67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79575" y="552687"/>
            <a:ext cx="2752969" cy="55215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1" y="2409091"/>
            <a:ext cx="3451695" cy="907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4" y="912138"/>
            <a:ext cx="3450492" cy="914212"/>
          </a:xfrm>
          <a:prstGeom prst="rect">
            <a:avLst/>
          </a:prstGeom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4" y="4436832"/>
            <a:ext cx="3450492" cy="11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5" idx="3"/>
          </p:cNvCxnSpPr>
          <p:nvPr/>
        </p:nvCxnSpPr>
        <p:spPr>
          <a:xfrm flipH="1" flipV="1">
            <a:off x="3833446" y="2862989"/>
            <a:ext cx="1046129" cy="45048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833446" y="3313472"/>
            <a:ext cx="1046129" cy="170704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  <a:endCxn id="6" idx="3"/>
          </p:cNvCxnSpPr>
          <p:nvPr/>
        </p:nvCxnSpPr>
        <p:spPr>
          <a:xfrm flipH="1" flipV="1">
            <a:off x="3833446" y="1369244"/>
            <a:ext cx="1046129" cy="1944228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159" y="834397"/>
            <a:ext cx="1701800" cy="685800"/>
          </a:xfrm>
          <a:prstGeom prst="rect">
            <a:avLst/>
          </a:prstGeom>
        </p:spPr>
      </p:pic>
      <p:sp>
        <p:nvSpPr>
          <p:cNvPr id="24" name="Can 23"/>
          <p:cNvSpPr/>
          <p:nvPr/>
        </p:nvSpPr>
        <p:spPr>
          <a:xfrm>
            <a:off x="9036424" y="2470214"/>
            <a:ext cx="2070847" cy="16967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Postgres</a:t>
            </a:r>
            <a:endParaRPr lang="en-US" dirty="0"/>
          </a:p>
        </p:txBody>
      </p:sp>
      <p:cxnSp>
        <p:nvCxnSpPr>
          <p:cNvPr id="28" name="Straight Connector 27"/>
          <p:cNvCxnSpPr>
            <a:stCxn id="4" idx="3"/>
            <a:endCxn id="24" idx="2"/>
          </p:cNvCxnSpPr>
          <p:nvPr/>
        </p:nvCxnSpPr>
        <p:spPr>
          <a:xfrm>
            <a:off x="7632544" y="3313472"/>
            <a:ext cx="1403880" cy="513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/>
              <a:t>Tsugi</a:t>
            </a:r>
            <a:r>
              <a:rPr lang="en-US" dirty="0" smtClean="0"/>
              <a:t> 2.0???</a:t>
            </a:r>
            <a:br>
              <a:rPr lang="en-US" dirty="0" smtClean="0"/>
            </a:br>
            <a:r>
              <a:rPr lang="en-US" dirty="0" smtClean="0"/>
              <a:t>2021??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65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79575" y="552687"/>
            <a:ext cx="2752969" cy="55215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1" y="2409091"/>
            <a:ext cx="3451695" cy="907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4" y="912138"/>
            <a:ext cx="3450492" cy="914212"/>
          </a:xfrm>
          <a:prstGeom prst="rect">
            <a:avLst/>
          </a:prstGeom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4" y="4436832"/>
            <a:ext cx="3450492" cy="11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5" idx="3"/>
          </p:cNvCxnSpPr>
          <p:nvPr/>
        </p:nvCxnSpPr>
        <p:spPr>
          <a:xfrm flipH="1" flipV="1">
            <a:off x="3833446" y="2862989"/>
            <a:ext cx="1046129" cy="45048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833446" y="3313472"/>
            <a:ext cx="1046129" cy="170704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  <a:endCxn id="6" idx="3"/>
          </p:cNvCxnSpPr>
          <p:nvPr/>
        </p:nvCxnSpPr>
        <p:spPr>
          <a:xfrm flipH="1" flipV="1">
            <a:off x="3833446" y="1369244"/>
            <a:ext cx="1046129" cy="1944228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159" y="834397"/>
            <a:ext cx="1701800" cy="685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319847" y="556103"/>
            <a:ext cx="2403230" cy="552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207" y="873033"/>
            <a:ext cx="1081752" cy="67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loud 18"/>
          <p:cNvSpPr/>
          <p:nvPr/>
        </p:nvSpPr>
        <p:spPr>
          <a:xfrm>
            <a:off x="8051067" y="3018506"/>
            <a:ext cx="894372" cy="59676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4" idx="3"/>
            <a:endCxn id="14" idx="1"/>
          </p:cNvCxnSpPr>
          <p:nvPr/>
        </p:nvCxnSpPr>
        <p:spPr>
          <a:xfrm>
            <a:off x="7632544" y="3313472"/>
            <a:ext cx="1687303" cy="3416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48075" y="3773950"/>
            <a:ext cx="1300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Tsugi</a:t>
            </a:r>
            <a:endParaRPr lang="en-US" dirty="0" smtClean="0"/>
          </a:p>
          <a:p>
            <a:pPr algn="ctr"/>
            <a:r>
              <a:rPr lang="en-US" dirty="0" smtClean="0"/>
              <a:t>JWT Launch</a:t>
            </a:r>
          </a:p>
          <a:p>
            <a:pPr algn="ctr"/>
            <a:r>
              <a:rPr lang="en-US" dirty="0" smtClean="0"/>
              <a:t>RPC API</a:t>
            </a:r>
            <a:endParaRPr lang="en-US" dirty="0"/>
          </a:p>
        </p:txBody>
      </p:sp>
      <p:pic>
        <p:nvPicPr>
          <p:cNvPr id="22" name="Picture 4" descr="mage result for nodej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627" y="2832532"/>
            <a:ext cx="1052913" cy="105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mage result for java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453" y="4166993"/>
            <a:ext cx="1541260" cy="94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mage result for scala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897" y="5257044"/>
            <a:ext cx="1776372" cy="72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183" y="1877874"/>
            <a:ext cx="1701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2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79575" y="552687"/>
            <a:ext cx="2752969" cy="55215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1" y="2409091"/>
            <a:ext cx="3451695" cy="907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4" y="912138"/>
            <a:ext cx="3450492" cy="914212"/>
          </a:xfrm>
          <a:prstGeom prst="rect">
            <a:avLst/>
          </a:prstGeom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4" y="4436832"/>
            <a:ext cx="3450492" cy="11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5" idx="3"/>
          </p:cNvCxnSpPr>
          <p:nvPr/>
        </p:nvCxnSpPr>
        <p:spPr>
          <a:xfrm flipH="1" flipV="1">
            <a:off x="3833446" y="2862989"/>
            <a:ext cx="1046129" cy="45048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833446" y="3313472"/>
            <a:ext cx="1046129" cy="170704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  <a:endCxn id="6" idx="3"/>
          </p:cNvCxnSpPr>
          <p:nvPr/>
        </p:nvCxnSpPr>
        <p:spPr>
          <a:xfrm flipH="1" flipV="1">
            <a:off x="3833446" y="1369244"/>
            <a:ext cx="1046129" cy="1944228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159" y="834397"/>
            <a:ext cx="1701800" cy="6858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9319847" y="1627094"/>
            <a:ext cx="2403230" cy="4450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Legacy LTI 1.1</a:t>
            </a:r>
          </a:p>
          <a:p>
            <a:pPr algn="ctr"/>
            <a:r>
              <a:rPr lang="en-US" sz="2400" dirty="0" smtClean="0"/>
              <a:t>tools that</a:t>
            </a:r>
          </a:p>
          <a:p>
            <a:pPr algn="ctr"/>
            <a:r>
              <a:rPr lang="en-US" sz="2400" dirty="0" smtClean="0"/>
              <a:t>do not want</a:t>
            </a:r>
          </a:p>
          <a:p>
            <a:pPr algn="ctr"/>
            <a:r>
              <a:rPr lang="en-US" sz="2400" dirty="0" smtClean="0"/>
              <a:t>to implement</a:t>
            </a:r>
          </a:p>
          <a:p>
            <a:pPr algn="ctr"/>
            <a:r>
              <a:rPr lang="en-US" sz="2400" dirty="0" smtClean="0"/>
              <a:t>LTI Advantage</a:t>
            </a:r>
            <a:endParaRPr lang="en-US" sz="2400" dirty="0"/>
          </a:p>
        </p:txBody>
      </p:sp>
      <p:sp>
        <p:nvSpPr>
          <p:cNvPr id="27" name="Cloud 26"/>
          <p:cNvSpPr/>
          <p:nvPr/>
        </p:nvSpPr>
        <p:spPr>
          <a:xfrm>
            <a:off x="8051067" y="3556386"/>
            <a:ext cx="894372" cy="59676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8" idx="3"/>
          </p:cNvCxnSpPr>
          <p:nvPr/>
        </p:nvCxnSpPr>
        <p:spPr>
          <a:xfrm flipV="1">
            <a:off x="7676659" y="3852383"/>
            <a:ext cx="1643188" cy="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843687" y="4311830"/>
            <a:ext cx="1309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LTI 1.1</a:t>
            </a:r>
          </a:p>
          <a:p>
            <a:pPr algn="ctr"/>
            <a:r>
              <a:rPr lang="en-US" dirty="0" smtClean="0"/>
              <a:t>Launch</a:t>
            </a:r>
          </a:p>
          <a:p>
            <a:pPr algn="ctr"/>
            <a:r>
              <a:rPr lang="en-US" dirty="0" smtClean="0"/>
              <a:t>LTI 1.1 Basic</a:t>
            </a:r>
          </a:p>
          <a:p>
            <a:pPr algn="ctr"/>
            <a:r>
              <a:rPr lang="en-US" dirty="0" smtClean="0"/>
              <a:t> Outcome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31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0"/>
            <a:ext cx="9869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2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PHP will be around a long time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Apache 1.x </a:t>
            </a:r>
            <a:r>
              <a:rPr lang="mr-IN" dirty="0" smtClean="0"/>
              <a:t>–</a:t>
            </a:r>
            <a:r>
              <a:rPr lang="en-US" dirty="0" smtClean="0"/>
              <a:t> a known commodity</a:t>
            </a:r>
          </a:p>
          <a:p>
            <a:r>
              <a:rPr lang="en-US" dirty="0" smtClean="0"/>
              <a:t>It will slow down and focus on performance, reliability, and documentation,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All my own production / MOOCs depend heavily on the PHP </a:t>
            </a:r>
            <a:r>
              <a:rPr lang="en-US" dirty="0" err="1" smtClean="0"/>
              <a:t>Tsugi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any transition cannot break anything</a:t>
            </a:r>
          </a:p>
          <a:p>
            <a:endParaRPr lang="en-US" dirty="0"/>
          </a:p>
          <a:p>
            <a:r>
              <a:rPr lang="en-US" dirty="0" smtClean="0"/>
              <a:t>Django / Python rewrite will be very much in the background </a:t>
            </a:r>
            <a:r>
              <a:rPr lang="mr-IN" dirty="0" smtClean="0"/>
              <a:t>–</a:t>
            </a:r>
            <a:r>
              <a:rPr lang="en-US" dirty="0" smtClean="0"/>
              <a:t> it might wander / explore use cases a 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61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Short Term</a:t>
            </a:r>
          </a:p>
          <a:p>
            <a:pPr lvl="1"/>
            <a:r>
              <a:rPr lang="en-US" dirty="0" err="1" smtClean="0"/>
              <a:t>Tsugi</a:t>
            </a:r>
            <a:r>
              <a:rPr lang="en-US" dirty="0" smtClean="0"/>
              <a:t> PHP and </a:t>
            </a:r>
            <a:r>
              <a:rPr lang="en-US" dirty="0" err="1" smtClean="0"/>
              <a:t>Koseu</a:t>
            </a:r>
            <a:r>
              <a:rPr lang="en-US" dirty="0" smtClean="0"/>
              <a:t> are adoptable and scalable</a:t>
            </a:r>
          </a:p>
          <a:p>
            <a:pPr lvl="1"/>
            <a:r>
              <a:rPr lang="en-US" dirty="0" smtClean="0"/>
              <a:t>Better documentation / automated QA / tutorials</a:t>
            </a:r>
          </a:p>
          <a:p>
            <a:endParaRPr lang="en-US" dirty="0"/>
          </a:p>
          <a:p>
            <a:r>
              <a:rPr lang="en-US" dirty="0" smtClean="0"/>
              <a:t>Medium Term </a:t>
            </a:r>
          </a:p>
          <a:p>
            <a:pPr lvl="1"/>
            <a:r>
              <a:rPr lang="en-US" dirty="0" err="1" smtClean="0"/>
              <a:t>Tsugi</a:t>
            </a:r>
            <a:r>
              <a:rPr lang="en-US" dirty="0" smtClean="0"/>
              <a:t> Django will be the main message </a:t>
            </a:r>
            <a:r>
              <a:rPr lang="mr-IN" dirty="0" smtClean="0"/>
              <a:t>–</a:t>
            </a:r>
            <a:r>
              <a:rPr lang="en-US" dirty="0" smtClean="0"/>
              <a:t> Summer 2019</a:t>
            </a:r>
            <a:endParaRPr lang="en-US" dirty="0"/>
          </a:p>
          <a:p>
            <a:pPr lvl="1"/>
            <a:r>
              <a:rPr lang="en-US" dirty="0" err="1" smtClean="0"/>
              <a:t>Tsugi</a:t>
            </a:r>
            <a:r>
              <a:rPr lang="en-US" dirty="0" smtClean="0"/>
              <a:t> Caliper Record Store will have value to both </a:t>
            </a:r>
            <a:r>
              <a:rPr lang="en-US" dirty="0" err="1" smtClean="0"/>
              <a:t>Tsugi</a:t>
            </a:r>
            <a:r>
              <a:rPr lang="en-US" dirty="0" smtClean="0"/>
              <a:t> and Sakai as well as gain experience with Django + Postgres</a:t>
            </a:r>
          </a:p>
          <a:p>
            <a:endParaRPr lang="en-US" dirty="0"/>
          </a:p>
          <a:p>
            <a:r>
              <a:rPr lang="en-US" dirty="0" smtClean="0"/>
              <a:t>Long Term</a:t>
            </a:r>
          </a:p>
          <a:p>
            <a:pPr lvl="1"/>
            <a:r>
              <a:rPr lang="en-US" dirty="0" smtClean="0"/>
              <a:t>Exploring the "Last LMS" ???</a:t>
            </a:r>
          </a:p>
          <a:p>
            <a:pPr lvl="1"/>
            <a:r>
              <a:rPr lang="en-US" dirty="0" smtClean="0"/>
              <a:t>Exploring alternate forms of the LMS made possible with LTI Advantage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9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0"/>
            <a:ext cx="9869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0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0"/>
            <a:ext cx="9869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Emerging Django </a:t>
            </a:r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PHP Status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err="1" smtClean="0"/>
              <a:t>Tsugi</a:t>
            </a:r>
            <a:r>
              <a:rPr lang="en-US" dirty="0" smtClean="0"/>
              <a:t> as Middleware</a:t>
            </a:r>
          </a:p>
          <a:p>
            <a:r>
              <a:rPr lang="en-US" dirty="0" err="1" smtClean="0"/>
              <a:t>Tsugi</a:t>
            </a:r>
            <a:r>
              <a:rPr lang="en-US" dirty="0" smtClean="0"/>
              <a:t> Python</a:t>
            </a:r>
          </a:p>
          <a:p>
            <a:r>
              <a:rPr lang="en-US" dirty="0" smtClean="0"/>
              <a:t>Django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81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319847" y="556103"/>
            <a:ext cx="2403230" cy="552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23690" y="556104"/>
            <a:ext cx="2752969" cy="552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strike="sngStrike" dirty="0" smtClean="0"/>
              <a:t>LTI 2.0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1" y="2409091"/>
            <a:ext cx="3451695" cy="907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4" y="912138"/>
            <a:ext cx="3450492" cy="914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62" y="912138"/>
            <a:ext cx="1701800" cy="685800"/>
          </a:xfrm>
          <a:prstGeom prst="rect">
            <a:avLst/>
          </a:prstGeom>
        </p:spPr>
      </p:pic>
      <p:pic>
        <p:nvPicPr>
          <p:cNvPr id="1026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291" y="687395"/>
            <a:ext cx="1081752" cy="67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4" y="4436832"/>
            <a:ext cx="3450492" cy="11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5" idx="3"/>
          </p:cNvCxnSpPr>
          <p:nvPr/>
        </p:nvCxnSpPr>
        <p:spPr>
          <a:xfrm flipH="1" flipV="1">
            <a:off x="3833446" y="2862989"/>
            <a:ext cx="1090244" cy="4539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833446" y="3316889"/>
            <a:ext cx="1090244" cy="170362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  <a:endCxn id="6" idx="3"/>
          </p:cNvCxnSpPr>
          <p:nvPr/>
        </p:nvCxnSpPr>
        <p:spPr>
          <a:xfrm flipH="1" flipV="1">
            <a:off x="3833446" y="1369244"/>
            <a:ext cx="1090244" cy="194764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8051067" y="3018506"/>
            <a:ext cx="894372" cy="59676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10" idx="1"/>
          </p:cNvCxnSpPr>
          <p:nvPr/>
        </p:nvCxnSpPr>
        <p:spPr>
          <a:xfrm flipV="1">
            <a:off x="7676659" y="3316888"/>
            <a:ext cx="1643188" cy="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48075" y="3773950"/>
            <a:ext cx="1300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Tsugi</a:t>
            </a:r>
            <a:endParaRPr lang="en-US" dirty="0" smtClean="0"/>
          </a:p>
          <a:p>
            <a:pPr algn="ctr"/>
            <a:r>
              <a:rPr lang="en-US" dirty="0" smtClean="0"/>
              <a:t>JWT Launch</a:t>
            </a:r>
          </a:p>
          <a:p>
            <a:pPr algn="ctr"/>
            <a:r>
              <a:rPr lang="en-US" dirty="0" smtClean="0"/>
              <a:t>RPC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Workshop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Tsugi</a:t>
            </a:r>
            <a:r>
              <a:rPr lang="en-US" dirty="0" smtClean="0"/>
              <a:t> Django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www.tsugi.org/django_sakai.txt</a:t>
            </a:r>
            <a:endParaRPr lang="en-US" dirty="0" smtClean="0"/>
          </a:p>
          <a:p>
            <a:pPr lvl="1"/>
            <a:r>
              <a:rPr lang="en-US" dirty="0" smtClean="0"/>
              <a:t>Make an account on </a:t>
            </a:r>
            <a:r>
              <a:rPr lang="en-US" dirty="0" smtClean="0">
                <a:hlinkClick r:id="rId3"/>
              </a:rPr>
              <a:t>www.pythonanywhere.com</a:t>
            </a:r>
            <a:endParaRPr lang="en-US" dirty="0" smtClean="0"/>
          </a:p>
          <a:p>
            <a:pPr lvl="1"/>
            <a:r>
              <a:rPr lang="en-US" dirty="0" smtClean="0"/>
              <a:t>Set up virtual environment</a:t>
            </a:r>
          </a:p>
          <a:p>
            <a:pPr lvl="1"/>
            <a:r>
              <a:rPr lang="en-US" dirty="0"/>
              <a:t>Pull down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github.com/tsugiproject/djtest</a:t>
            </a:r>
            <a:endParaRPr lang="en-US" dirty="0" smtClean="0"/>
          </a:p>
          <a:p>
            <a:pPr lvl="1"/>
            <a:r>
              <a:rPr lang="en-US" dirty="0" smtClean="0"/>
              <a:t>Get it running in PythonAnywhere</a:t>
            </a:r>
          </a:p>
          <a:p>
            <a:pPr lvl="1"/>
            <a:r>
              <a:rPr lang="en-US" dirty="0" smtClean="0"/>
              <a:t>Link it into </a:t>
            </a:r>
            <a:r>
              <a:rPr lang="en-US" dirty="0" err="1" smtClean="0"/>
              <a:t>test.tsugicloud.com</a:t>
            </a:r>
            <a:endParaRPr lang="en-US" dirty="0" smtClean="0"/>
          </a:p>
          <a:p>
            <a:pPr lvl="1"/>
            <a:r>
              <a:rPr lang="en-US" dirty="0" smtClean="0"/>
              <a:t>Install it into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dev1.sakaicloud.com</a:t>
            </a:r>
            <a:endParaRPr lang="en-US" dirty="0" smtClean="0"/>
          </a:p>
          <a:p>
            <a:pPr lvl="1"/>
            <a:r>
              <a:rPr lang="en-US" dirty="0" smtClean="0"/>
              <a:t>Launch as student </a:t>
            </a:r>
            <a:r>
              <a:rPr lang="mr-IN" dirty="0" smtClean="0"/>
              <a:t>–</a:t>
            </a:r>
            <a:r>
              <a:rPr lang="en-US" dirty="0" smtClean="0"/>
              <a:t> send a grade from Django to Sakai</a:t>
            </a:r>
          </a:p>
        </p:txBody>
      </p:sp>
    </p:spTree>
    <p:extLst>
      <p:ext uri="{BB962C8B-B14F-4D97-AF65-F5344CB8AC3E}">
        <p14:creationId xmlns:p14="http://schemas.microsoft.com/office/powerpoint/2010/main" val="1502613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742950"/>
            <a:ext cx="897072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django.shortcuts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</a:t>
            </a: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django.views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View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django_tsugi.mixins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TsugiMixin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2EAEBB"/>
                </a:solidFill>
                <a:latin typeface="Menlo-Regular" charset="0"/>
              </a:rPr>
              <a:t>GradeView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TsugiMixin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View):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C1651C"/>
                </a:solidFill>
                <a:latin typeface="Menlo-Regula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(self, request) 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context = {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render(request,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main.html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context)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C1651C"/>
                </a:solidFill>
                <a:latin typeface="Menlo-Regula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post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(self, request) 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grade =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request.POST.get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comment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request.POST.get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'comment'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request.tsugi.result.gradeSend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(grade, comment)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context = {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render(request,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done.html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context)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01532" y="279400"/>
            <a:ext cx="3709987" cy="22066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Django </a:t>
            </a:r>
            <a:r>
              <a:rPr lang="en-US" dirty="0" err="1" smtClean="0"/>
              <a:t>Tsugi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Educational Apps for Everyone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660139" y="6100147"/>
            <a:ext cx="4985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https://github.com/tsugiproject/djtest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352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894</Words>
  <Application>Microsoft Macintosh PowerPoint</Application>
  <PresentationFormat>Widescreen</PresentationFormat>
  <Paragraphs>234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Calibri Light</vt:lpstr>
      <vt:lpstr>Mangal</vt:lpstr>
      <vt:lpstr>Menlo-Regular</vt:lpstr>
      <vt:lpstr>Arial</vt:lpstr>
      <vt:lpstr>Office Theme</vt:lpstr>
      <vt:lpstr>Tsugi At Five Years Old An Update</vt:lpstr>
      <vt:lpstr>What is Tsugi?</vt:lpstr>
      <vt:lpstr>PowerPoint Presentation</vt:lpstr>
      <vt:lpstr>PowerPoint Presentation</vt:lpstr>
      <vt:lpstr>PowerPoint Presentation</vt:lpstr>
      <vt:lpstr>Outline </vt:lpstr>
      <vt:lpstr>PowerPoint Presentation</vt:lpstr>
      <vt:lpstr>Embedded Workshop – Tsugi Django</vt:lpstr>
      <vt:lpstr>Django Tsugi –Educational Apps for Everyone</vt:lpstr>
      <vt:lpstr>PowerPoint Presentation</vt:lpstr>
      <vt:lpstr>The World of Tsugi PHP</vt:lpstr>
      <vt:lpstr>Tsugi Servers – status.tsugi.org</vt:lpstr>
      <vt:lpstr>Deprecated and New in 2019</vt:lpstr>
      <vt:lpstr>LTI Advantage</vt:lpstr>
      <vt:lpstr>PowerPoint Presentation</vt:lpstr>
      <vt:lpstr>Tsugi in AWS</vt:lpstr>
      <vt:lpstr>Tsugi Servers for LTI Advantage Testing</vt:lpstr>
      <vt:lpstr>LTI 1.x Proxy Use Case</vt:lpstr>
      <vt:lpstr>Tsugi Caliper LRS</vt:lpstr>
      <vt:lpstr>Taking Stock</vt:lpstr>
      <vt:lpstr>A Bit of Pivot …</vt:lpstr>
      <vt:lpstr>Python for Everybody: Coursera</vt:lpstr>
      <vt:lpstr>PowerPoint Presentation</vt:lpstr>
      <vt:lpstr>PowerPoint Presentation</vt:lpstr>
      <vt:lpstr>If I were building an open source LMS today..</vt:lpstr>
      <vt:lpstr>PowerPoint Presentation</vt:lpstr>
      <vt:lpstr>Tsugi 2.0??? 2021??</vt:lpstr>
      <vt:lpstr>PowerPoint Presentation</vt:lpstr>
      <vt:lpstr>PowerPoint Presentation</vt:lpstr>
      <vt:lpstr>Tsugi PHP will be around a long time….</vt:lpstr>
      <vt:lpstr>Summary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LTI Advantage and how it applies to Tsugi and Sakai</dc:title>
  <dc:creator>Severance, Charles</dc:creator>
  <cp:lastModifiedBy>Severance, Charles</cp:lastModifiedBy>
  <cp:revision>55</cp:revision>
  <dcterms:created xsi:type="dcterms:W3CDTF">2019-04-16T08:09:25Z</dcterms:created>
  <dcterms:modified xsi:type="dcterms:W3CDTF">2019-06-04T20:37:48Z</dcterms:modified>
</cp:coreProperties>
</file>